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64" r:id="rId4"/>
    <p:sldId id="258" r:id="rId5"/>
    <p:sldId id="259" r:id="rId6"/>
    <p:sldId id="269" r:id="rId7"/>
    <p:sldId id="268" r:id="rId8"/>
    <p:sldId id="265" r:id="rId9"/>
    <p:sldId id="260" r:id="rId10"/>
    <p:sldId id="276" r:id="rId11"/>
    <p:sldId id="277" r:id="rId12"/>
    <p:sldId id="275" r:id="rId13"/>
    <p:sldId id="270" r:id="rId14"/>
    <p:sldId id="272" r:id="rId15"/>
    <p:sldId id="271" r:id="rId16"/>
    <p:sldId id="261" r:id="rId17"/>
    <p:sldId id="273" r:id="rId18"/>
    <p:sldId id="263" r:id="rId19"/>
    <p:sldId id="266" r:id="rId20"/>
    <p:sldId id="267" r:id="rId21"/>
    <p:sldId id="274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18" autoAdjust="0"/>
    <p:restoredTop sz="64142" autoAdjust="0"/>
  </p:normalViewPr>
  <p:slideViewPr>
    <p:cSldViewPr>
      <p:cViewPr varScale="1">
        <p:scale>
          <a:sx n="71" d="100"/>
          <a:sy n="71" d="100"/>
        </p:scale>
        <p:origin x="-237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7CB37C-C8B1-470E-BD7F-17E07BD53033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DA4CF0EA-2735-45BF-BDE0-56CEE2BA358D}">
      <dgm:prSet phldrT="[Text]"/>
      <dgm:spPr/>
      <dgm:t>
        <a:bodyPr/>
        <a:lstStyle/>
        <a:p>
          <a:r>
            <a:rPr lang="de-CH" dirty="0" smtClean="0"/>
            <a:t>Lösung suchen</a:t>
          </a:r>
          <a:endParaRPr lang="de-CH" dirty="0"/>
        </a:p>
      </dgm:t>
    </dgm:pt>
    <dgm:pt modelId="{9A93F7A9-EC7A-46D0-AC0C-F6DB0F04656A}" type="parTrans" cxnId="{D3A2C030-1C4E-411D-A01C-5AF3141FDF64}">
      <dgm:prSet/>
      <dgm:spPr/>
      <dgm:t>
        <a:bodyPr/>
        <a:lstStyle/>
        <a:p>
          <a:endParaRPr lang="de-CH"/>
        </a:p>
      </dgm:t>
    </dgm:pt>
    <dgm:pt modelId="{2708D283-1099-4421-A613-BC95DB9AE1ED}" type="sibTrans" cxnId="{D3A2C030-1C4E-411D-A01C-5AF3141FDF64}">
      <dgm:prSet/>
      <dgm:spPr/>
      <dgm:t>
        <a:bodyPr/>
        <a:lstStyle/>
        <a:p>
          <a:endParaRPr lang="de-CH"/>
        </a:p>
      </dgm:t>
    </dgm:pt>
    <dgm:pt modelId="{C56925C2-12E6-4EE7-AE74-C8B46AD87CBA}">
      <dgm:prSet phldrT="[Text]"/>
      <dgm:spPr/>
      <dgm:t>
        <a:bodyPr/>
        <a:lstStyle/>
        <a:p>
          <a:r>
            <a:rPr lang="de-CH" dirty="0" smtClean="0"/>
            <a:t>Lösung umsetzen</a:t>
          </a:r>
          <a:endParaRPr lang="de-CH" dirty="0"/>
        </a:p>
      </dgm:t>
    </dgm:pt>
    <dgm:pt modelId="{7EC6E4E4-CD72-4E92-B209-98560FC67681}" type="parTrans" cxnId="{ABA580A4-1BE3-49B7-A5E7-5DAA56E06E81}">
      <dgm:prSet/>
      <dgm:spPr/>
      <dgm:t>
        <a:bodyPr/>
        <a:lstStyle/>
        <a:p>
          <a:endParaRPr lang="de-CH"/>
        </a:p>
      </dgm:t>
    </dgm:pt>
    <dgm:pt modelId="{82711B2A-C1D4-4FDF-AA98-077C6405991D}" type="sibTrans" cxnId="{ABA580A4-1BE3-49B7-A5E7-5DAA56E06E81}">
      <dgm:prSet/>
      <dgm:spPr/>
      <dgm:t>
        <a:bodyPr/>
        <a:lstStyle/>
        <a:p>
          <a:endParaRPr lang="de-CH"/>
        </a:p>
      </dgm:t>
    </dgm:pt>
    <dgm:pt modelId="{62693771-04EA-424E-AB09-67F07E1FC1E7}">
      <dgm:prSet phldrT="[Text]"/>
      <dgm:spPr/>
      <dgm:t>
        <a:bodyPr/>
        <a:lstStyle/>
        <a:p>
          <a:r>
            <a:rPr lang="de-CH" dirty="0" err="1" smtClean="0"/>
            <a:t>Usability</a:t>
          </a:r>
          <a:r>
            <a:rPr lang="de-CH" dirty="0" smtClean="0"/>
            <a:t> Test durchführen</a:t>
          </a:r>
          <a:endParaRPr lang="de-CH" dirty="0"/>
        </a:p>
      </dgm:t>
    </dgm:pt>
    <dgm:pt modelId="{360016CC-70C3-4184-B9D1-31D1F0602E93}" type="parTrans" cxnId="{5C26B05E-883B-472A-91EF-23050AE34DD7}">
      <dgm:prSet/>
      <dgm:spPr/>
      <dgm:t>
        <a:bodyPr/>
        <a:lstStyle/>
        <a:p>
          <a:endParaRPr lang="de-CH"/>
        </a:p>
      </dgm:t>
    </dgm:pt>
    <dgm:pt modelId="{82024B4E-BCC0-45DD-B563-4CC5E95EAAE8}" type="sibTrans" cxnId="{5C26B05E-883B-472A-91EF-23050AE34DD7}">
      <dgm:prSet/>
      <dgm:spPr/>
      <dgm:t>
        <a:bodyPr/>
        <a:lstStyle/>
        <a:p>
          <a:endParaRPr lang="de-CH"/>
        </a:p>
      </dgm:t>
    </dgm:pt>
    <dgm:pt modelId="{27D57D7F-2C6A-4973-9DB7-BB55FDADAB47}">
      <dgm:prSet phldrT="[Text]"/>
      <dgm:spPr/>
      <dgm:t>
        <a:bodyPr/>
        <a:lstStyle/>
        <a:p>
          <a:r>
            <a:rPr lang="de-CH" dirty="0" err="1" smtClean="0"/>
            <a:t>Usability</a:t>
          </a:r>
          <a:r>
            <a:rPr lang="de-CH" dirty="0" smtClean="0"/>
            <a:t> Test evaluieren</a:t>
          </a:r>
          <a:endParaRPr lang="de-CH" dirty="0"/>
        </a:p>
      </dgm:t>
    </dgm:pt>
    <dgm:pt modelId="{877D3940-9249-4007-AF36-DBFD28D04407}" type="parTrans" cxnId="{D438CDC7-8DA2-4FF6-A1D0-3DCFBA058E40}">
      <dgm:prSet/>
      <dgm:spPr/>
      <dgm:t>
        <a:bodyPr/>
        <a:lstStyle/>
        <a:p>
          <a:endParaRPr lang="de-CH"/>
        </a:p>
      </dgm:t>
    </dgm:pt>
    <dgm:pt modelId="{0E176214-3945-477D-AAEA-182E6DEF05F9}" type="sibTrans" cxnId="{D438CDC7-8DA2-4FF6-A1D0-3DCFBA058E40}">
      <dgm:prSet/>
      <dgm:spPr/>
      <dgm:t>
        <a:bodyPr/>
        <a:lstStyle/>
        <a:p>
          <a:endParaRPr lang="de-CH"/>
        </a:p>
      </dgm:t>
    </dgm:pt>
    <dgm:pt modelId="{D46E0408-599C-470E-A707-95DBDC6C9392}" type="pres">
      <dgm:prSet presAssocID="{947CB37C-C8B1-470E-BD7F-17E07BD53033}" presName="cycle" presStyleCnt="0">
        <dgm:presLayoutVars>
          <dgm:dir/>
          <dgm:resizeHandles val="exact"/>
        </dgm:presLayoutVars>
      </dgm:prSet>
      <dgm:spPr/>
    </dgm:pt>
    <dgm:pt modelId="{FC6CD218-945A-41D0-9B34-8B1F5460D76E}" type="pres">
      <dgm:prSet presAssocID="{DA4CF0EA-2735-45BF-BDE0-56CEE2BA358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92E2CAA-0C1F-4CAA-B79B-812E74DBF145}" type="pres">
      <dgm:prSet presAssocID="{DA4CF0EA-2735-45BF-BDE0-56CEE2BA358D}" presName="spNode" presStyleCnt="0"/>
      <dgm:spPr/>
    </dgm:pt>
    <dgm:pt modelId="{82D03073-8886-468E-99A9-FBCD068E0972}" type="pres">
      <dgm:prSet presAssocID="{2708D283-1099-4421-A613-BC95DB9AE1ED}" presName="sibTrans" presStyleLbl="sibTrans1D1" presStyleIdx="0" presStyleCnt="4"/>
      <dgm:spPr/>
    </dgm:pt>
    <dgm:pt modelId="{07BB255D-B6B7-439B-B946-972326A9C21B}" type="pres">
      <dgm:prSet presAssocID="{C56925C2-12E6-4EE7-AE74-C8B46AD87CBA}" presName="node" presStyleLbl="node1" presStyleIdx="1" presStyleCnt="4">
        <dgm:presLayoutVars>
          <dgm:bulletEnabled val="1"/>
        </dgm:presLayoutVars>
      </dgm:prSet>
      <dgm:spPr/>
    </dgm:pt>
    <dgm:pt modelId="{F9D3D741-C085-4D6E-8990-CA0D8210BEDA}" type="pres">
      <dgm:prSet presAssocID="{C56925C2-12E6-4EE7-AE74-C8B46AD87CBA}" presName="spNode" presStyleCnt="0"/>
      <dgm:spPr/>
    </dgm:pt>
    <dgm:pt modelId="{1015BC3E-CCCF-4B9E-9EF5-8E7DD6F19080}" type="pres">
      <dgm:prSet presAssocID="{82711B2A-C1D4-4FDF-AA98-077C6405991D}" presName="sibTrans" presStyleLbl="sibTrans1D1" presStyleIdx="1" presStyleCnt="4"/>
      <dgm:spPr/>
    </dgm:pt>
    <dgm:pt modelId="{9B174EDE-1A31-4F99-BEAE-F54D6307AC2A}" type="pres">
      <dgm:prSet presAssocID="{62693771-04EA-424E-AB09-67F07E1FC1E7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9075598E-7A20-4731-AEF0-89E07DE69987}" type="pres">
      <dgm:prSet presAssocID="{62693771-04EA-424E-AB09-67F07E1FC1E7}" presName="spNode" presStyleCnt="0"/>
      <dgm:spPr/>
    </dgm:pt>
    <dgm:pt modelId="{8D7B530A-6437-4BD9-A053-0055A309F048}" type="pres">
      <dgm:prSet presAssocID="{82024B4E-BCC0-45DD-B563-4CC5E95EAAE8}" presName="sibTrans" presStyleLbl="sibTrans1D1" presStyleIdx="2" presStyleCnt="4"/>
      <dgm:spPr/>
    </dgm:pt>
    <dgm:pt modelId="{2FE8DC39-C927-4364-B8B4-C2423E21A758}" type="pres">
      <dgm:prSet presAssocID="{27D57D7F-2C6A-4973-9DB7-BB55FDADAB47}" presName="node" presStyleLbl="node1" presStyleIdx="3" presStyleCnt="4">
        <dgm:presLayoutVars>
          <dgm:bulletEnabled val="1"/>
        </dgm:presLayoutVars>
      </dgm:prSet>
      <dgm:spPr/>
    </dgm:pt>
    <dgm:pt modelId="{A6E829F4-0E87-40FA-A1A0-C4C3857B7549}" type="pres">
      <dgm:prSet presAssocID="{27D57D7F-2C6A-4973-9DB7-BB55FDADAB47}" presName="spNode" presStyleCnt="0"/>
      <dgm:spPr/>
    </dgm:pt>
    <dgm:pt modelId="{FA875E98-C8E0-4492-B260-3D63FC83A898}" type="pres">
      <dgm:prSet presAssocID="{0E176214-3945-477D-AAEA-182E6DEF05F9}" presName="sibTrans" presStyleLbl="sibTrans1D1" presStyleIdx="3" presStyleCnt="4"/>
      <dgm:spPr/>
    </dgm:pt>
  </dgm:ptLst>
  <dgm:cxnLst>
    <dgm:cxn modelId="{ABA580A4-1BE3-49B7-A5E7-5DAA56E06E81}" srcId="{947CB37C-C8B1-470E-BD7F-17E07BD53033}" destId="{C56925C2-12E6-4EE7-AE74-C8B46AD87CBA}" srcOrd="1" destOrd="0" parTransId="{7EC6E4E4-CD72-4E92-B209-98560FC67681}" sibTransId="{82711B2A-C1D4-4FDF-AA98-077C6405991D}"/>
    <dgm:cxn modelId="{964721B1-EA79-42A9-AFC5-1CC3174DD57A}" type="presOf" srcId="{82024B4E-BCC0-45DD-B563-4CC5E95EAAE8}" destId="{8D7B530A-6437-4BD9-A053-0055A309F048}" srcOrd="0" destOrd="0" presId="urn:microsoft.com/office/officeart/2005/8/layout/cycle5"/>
    <dgm:cxn modelId="{D438CDC7-8DA2-4FF6-A1D0-3DCFBA058E40}" srcId="{947CB37C-C8B1-470E-BD7F-17E07BD53033}" destId="{27D57D7F-2C6A-4973-9DB7-BB55FDADAB47}" srcOrd="3" destOrd="0" parTransId="{877D3940-9249-4007-AF36-DBFD28D04407}" sibTransId="{0E176214-3945-477D-AAEA-182E6DEF05F9}"/>
    <dgm:cxn modelId="{5C26B05E-883B-472A-91EF-23050AE34DD7}" srcId="{947CB37C-C8B1-470E-BD7F-17E07BD53033}" destId="{62693771-04EA-424E-AB09-67F07E1FC1E7}" srcOrd="2" destOrd="0" parTransId="{360016CC-70C3-4184-B9D1-31D1F0602E93}" sibTransId="{82024B4E-BCC0-45DD-B563-4CC5E95EAAE8}"/>
    <dgm:cxn modelId="{D3A2C030-1C4E-411D-A01C-5AF3141FDF64}" srcId="{947CB37C-C8B1-470E-BD7F-17E07BD53033}" destId="{DA4CF0EA-2735-45BF-BDE0-56CEE2BA358D}" srcOrd="0" destOrd="0" parTransId="{9A93F7A9-EC7A-46D0-AC0C-F6DB0F04656A}" sibTransId="{2708D283-1099-4421-A613-BC95DB9AE1ED}"/>
    <dgm:cxn modelId="{196CA93F-5B01-4D42-BFCA-3E4D823F7705}" type="presOf" srcId="{62693771-04EA-424E-AB09-67F07E1FC1E7}" destId="{9B174EDE-1A31-4F99-BEAE-F54D6307AC2A}" srcOrd="0" destOrd="0" presId="urn:microsoft.com/office/officeart/2005/8/layout/cycle5"/>
    <dgm:cxn modelId="{F9A97B88-839A-4FDE-87F6-1FDEE2786EAB}" type="presOf" srcId="{C56925C2-12E6-4EE7-AE74-C8B46AD87CBA}" destId="{07BB255D-B6B7-439B-B946-972326A9C21B}" srcOrd="0" destOrd="0" presId="urn:microsoft.com/office/officeart/2005/8/layout/cycle5"/>
    <dgm:cxn modelId="{3DFA1532-AA5B-49FB-81B6-C567357E5B7C}" type="presOf" srcId="{0E176214-3945-477D-AAEA-182E6DEF05F9}" destId="{FA875E98-C8E0-4492-B260-3D63FC83A898}" srcOrd="0" destOrd="0" presId="urn:microsoft.com/office/officeart/2005/8/layout/cycle5"/>
    <dgm:cxn modelId="{885EB47C-4DF1-4DC7-A7A7-50B2890FB879}" type="presOf" srcId="{27D57D7F-2C6A-4973-9DB7-BB55FDADAB47}" destId="{2FE8DC39-C927-4364-B8B4-C2423E21A758}" srcOrd="0" destOrd="0" presId="urn:microsoft.com/office/officeart/2005/8/layout/cycle5"/>
    <dgm:cxn modelId="{BF251F39-D602-41D3-8956-03E0C4985F87}" type="presOf" srcId="{2708D283-1099-4421-A613-BC95DB9AE1ED}" destId="{82D03073-8886-468E-99A9-FBCD068E0972}" srcOrd="0" destOrd="0" presId="urn:microsoft.com/office/officeart/2005/8/layout/cycle5"/>
    <dgm:cxn modelId="{F14020F9-F885-4C92-AE6F-3CB63FEA2691}" type="presOf" srcId="{947CB37C-C8B1-470E-BD7F-17E07BD53033}" destId="{D46E0408-599C-470E-A707-95DBDC6C9392}" srcOrd="0" destOrd="0" presId="urn:microsoft.com/office/officeart/2005/8/layout/cycle5"/>
    <dgm:cxn modelId="{420F0E09-FE9C-40E1-BC37-17348A3763B7}" type="presOf" srcId="{82711B2A-C1D4-4FDF-AA98-077C6405991D}" destId="{1015BC3E-CCCF-4B9E-9EF5-8E7DD6F19080}" srcOrd="0" destOrd="0" presId="urn:microsoft.com/office/officeart/2005/8/layout/cycle5"/>
    <dgm:cxn modelId="{EBF558A0-2655-447C-9200-DA895F9F69E9}" type="presOf" srcId="{DA4CF0EA-2735-45BF-BDE0-56CEE2BA358D}" destId="{FC6CD218-945A-41D0-9B34-8B1F5460D76E}" srcOrd="0" destOrd="0" presId="urn:microsoft.com/office/officeart/2005/8/layout/cycle5"/>
    <dgm:cxn modelId="{065567BC-D600-4F01-ADAF-1B37DA0A08C7}" type="presParOf" srcId="{D46E0408-599C-470E-A707-95DBDC6C9392}" destId="{FC6CD218-945A-41D0-9B34-8B1F5460D76E}" srcOrd="0" destOrd="0" presId="urn:microsoft.com/office/officeart/2005/8/layout/cycle5"/>
    <dgm:cxn modelId="{A8F50B48-D513-4B0E-94CA-3EDFF007320C}" type="presParOf" srcId="{D46E0408-599C-470E-A707-95DBDC6C9392}" destId="{E92E2CAA-0C1F-4CAA-B79B-812E74DBF145}" srcOrd="1" destOrd="0" presId="urn:microsoft.com/office/officeart/2005/8/layout/cycle5"/>
    <dgm:cxn modelId="{CD652F35-EEF1-43F4-AE88-A67D09E4CB7F}" type="presParOf" srcId="{D46E0408-599C-470E-A707-95DBDC6C9392}" destId="{82D03073-8886-468E-99A9-FBCD068E0972}" srcOrd="2" destOrd="0" presId="urn:microsoft.com/office/officeart/2005/8/layout/cycle5"/>
    <dgm:cxn modelId="{D0A19290-5E8E-46A6-B756-1649F314D08F}" type="presParOf" srcId="{D46E0408-599C-470E-A707-95DBDC6C9392}" destId="{07BB255D-B6B7-439B-B946-972326A9C21B}" srcOrd="3" destOrd="0" presId="urn:microsoft.com/office/officeart/2005/8/layout/cycle5"/>
    <dgm:cxn modelId="{E50F3B03-99E8-4920-B201-CCC00587C155}" type="presParOf" srcId="{D46E0408-599C-470E-A707-95DBDC6C9392}" destId="{F9D3D741-C085-4D6E-8990-CA0D8210BEDA}" srcOrd="4" destOrd="0" presId="urn:microsoft.com/office/officeart/2005/8/layout/cycle5"/>
    <dgm:cxn modelId="{BA869442-19E4-453C-8164-2DFB17E41CE5}" type="presParOf" srcId="{D46E0408-599C-470E-A707-95DBDC6C9392}" destId="{1015BC3E-CCCF-4B9E-9EF5-8E7DD6F19080}" srcOrd="5" destOrd="0" presId="urn:microsoft.com/office/officeart/2005/8/layout/cycle5"/>
    <dgm:cxn modelId="{019DE86C-E25E-45C1-9235-C5DA2FDC4126}" type="presParOf" srcId="{D46E0408-599C-470E-A707-95DBDC6C9392}" destId="{9B174EDE-1A31-4F99-BEAE-F54D6307AC2A}" srcOrd="6" destOrd="0" presId="urn:microsoft.com/office/officeart/2005/8/layout/cycle5"/>
    <dgm:cxn modelId="{02AE3BF9-529B-4020-B34F-87D8CEA11A41}" type="presParOf" srcId="{D46E0408-599C-470E-A707-95DBDC6C9392}" destId="{9075598E-7A20-4731-AEF0-89E07DE69987}" srcOrd="7" destOrd="0" presId="urn:microsoft.com/office/officeart/2005/8/layout/cycle5"/>
    <dgm:cxn modelId="{4EDB0AEE-7254-4A4B-81C9-4DD6DF03BD1B}" type="presParOf" srcId="{D46E0408-599C-470E-A707-95DBDC6C9392}" destId="{8D7B530A-6437-4BD9-A053-0055A309F048}" srcOrd="8" destOrd="0" presId="urn:microsoft.com/office/officeart/2005/8/layout/cycle5"/>
    <dgm:cxn modelId="{FC1ECBD9-C740-4A6A-B9FC-CB16609F9F1F}" type="presParOf" srcId="{D46E0408-599C-470E-A707-95DBDC6C9392}" destId="{2FE8DC39-C927-4364-B8B4-C2423E21A758}" srcOrd="9" destOrd="0" presId="urn:microsoft.com/office/officeart/2005/8/layout/cycle5"/>
    <dgm:cxn modelId="{8729F243-B61F-43B2-803B-4FB21F681FBF}" type="presParOf" srcId="{D46E0408-599C-470E-A707-95DBDC6C9392}" destId="{A6E829F4-0E87-40FA-A1A0-C4C3857B7549}" srcOrd="10" destOrd="0" presId="urn:microsoft.com/office/officeart/2005/8/layout/cycle5"/>
    <dgm:cxn modelId="{14DFEC35-F1AA-42EF-95C9-953834673BF2}" type="presParOf" srcId="{D46E0408-599C-470E-A707-95DBDC6C9392}" destId="{FA875E98-C8E0-4492-B260-3D63FC83A898}" srcOrd="11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CD218-945A-41D0-9B34-8B1F5460D76E}">
      <dsp:nvSpPr>
        <dsp:cNvPr id="0" name=""/>
        <dsp:cNvSpPr/>
      </dsp:nvSpPr>
      <dsp:spPr>
        <a:xfrm>
          <a:off x="3285294" y="1456"/>
          <a:ext cx="1782338" cy="1158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smtClean="0"/>
            <a:t>Lösung suchen</a:t>
          </a:r>
          <a:endParaRPr lang="de-CH" sz="1800" kern="1200" dirty="0"/>
        </a:p>
      </dsp:txBody>
      <dsp:txXfrm>
        <a:off x="3341848" y="58010"/>
        <a:ext cx="1669230" cy="1045412"/>
      </dsp:txXfrm>
    </dsp:sp>
    <dsp:sp modelId="{82D03073-8886-468E-99A9-FBCD068E0972}">
      <dsp:nvSpPr>
        <dsp:cNvPr id="0" name=""/>
        <dsp:cNvSpPr/>
      </dsp:nvSpPr>
      <dsp:spPr>
        <a:xfrm>
          <a:off x="2260903" y="580716"/>
          <a:ext cx="3831120" cy="3831120"/>
        </a:xfrm>
        <a:custGeom>
          <a:avLst/>
          <a:gdLst/>
          <a:ahLst/>
          <a:cxnLst/>
          <a:rect l="0" t="0" r="0" b="0"/>
          <a:pathLst>
            <a:path>
              <a:moveTo>
                <a:pt x="3053230" y="374431"/>
              </a:moveTo>
              <a:arcTo wR="1915560" hR="1915560" stAng="18386098" swAng="16351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BB255D-B6B7-439B-B946-972326A9C21B}">
      <dsp:nvSpPr>
        <dsp:cNvPr id="0" name=""/>
        <dsp:cNvSpPr/>
      </dsp:nvSpPr>
      <dsp:spPr>
        <a:xfrm>
          <a:off x="5200855" y="1917016"/>
          <a:ext cx="1782338" cy="1158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smtClean="0"/>
            <a:t>Lösung umsetzen</a:t>
          </a:r>
          <a:endParaRPr lang="de-CH" sz="1800" kern="1200" dirty="0"/>
        </a:p>
      </dsp:txBody>
      <dsp:txXfrm>
        <a:off x="5257409" y="1973570"/>
        <a:ext cx="1669230" cy="1045412"/>
      </dsp:txXfrm>
    </dsp:sp>
    <dsp:sp modelId="{1015BC3E-CCCF-4B9E-9EF5-8E7DD6F19080}">
      <dsp:nvSpPr>
        <dsp:cNvPr id="0" name=""/>
        <dsp:cNvSpPr/>
      </dsp:nvSpPr>
      <dsp:spPr>
        <a:xfrm>
          <a:off x="2260903" y="580716"/>
          <a:ext cx="3831120" cy="3831120"/>
        </a:xfrm>
        <a:custGeom>
          <a:avLst/>
          <a:gdLst/>
          <a:ahLst/>
          <a:cxnLst/>
          <a:rect l="0" t="0" r="0" b="0"/>
          <a:pathLst>
            <a:path>
              <a:moveTo>
                <a:pt x="3632660" y="2764641"/>
              </a:moveTo>
              <a:arcTo wR="1915560" hR="1915560" stAng="1578704" swAng="16351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74EDE-1A31-4F99-BEAE-F54D6307AC2A}">
      <dsp:nvSpPr>
        <dsp:cNvPr id="0" name=""/>
        <dsp:cNvSpPr/>
      </dsp:nvSpPr>
      <dsp:spPr>
        <a:xfrm>
          <a:off x="3285294" y="3832577"/>
          <a:ext cx="1782338" cy="1158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err="1" smtClean="0"/>
            <a:t>Usability</a:t>
          </a:r>
          <a:r>
            <a:rPr lang="de-CH" sz="1800" kern="1200" dirty="0" smtClean="0"/>
            <a:t> Test durchführen</a:t>
          </a:r>
          <a:endParaRPr lang="de-CH" sz="1800" kern="1200" dirty="0"/>
        </a:p>
      </dsp:txBody>
      <dsp:txXfrm>
        <a:off x="3341848" y="3889131"/>
        <a:ext cx="1669230" cy="1045412"/>
      </dsp:txXfrm>
    </dsp:sp>
    <dsp:sp modelId="{8D7B530A-6437-4BD9-A053-0055A309F048}">
      <dsp:nvSpPr>
        <dsp:cNvPr id="0" name=""/>
        <dsp:cNvSpPr/>
      </dsp:nvSpPr>
      <dsp:spPr>
        <a:xfrm>
          <a:off x="2260903" y="580716"/>
          <a:ext cx="3831120" cy="3831120"/>
        </a:xfrm>
        <a:custGeom>
          <a:avLst/>
          <a:gdLst/>
          <a:ahLst/>
          <a:cxnLst/>
          <a:rect l="0" t="0" r="0" b="0"/>
          <a:pathLst>
            <a:path>
              <a:moveTo>
                <a:pt x="777889" y="3456688"/>
              </a:moveTo>
              <a:arcTo wR="1915560" hR="1915560" stAng="7586098" swAng="16351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E8DC39-C927-4364-B8B4-C2423E21A758}">
      <dsp:nvSpPr>
        <dsp:cNvPr id="0" name=""/>
        <dsp:cNvSpPr/>
      </dsp:nvSpPr>
      <dsp:spPr>
        <a:xfrm>
          <a:off x="1369734" y="1917016"/>
          <a:ext cx="1782338" cy="115852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800" kern="1200" dirty="0" err="1" smtClean="0"/>
            <a:t>Usability</a:t>
          </a:r>
          <a:r>
            <a:rPr lang="de-CH" sz="1800" kern="1200" dirty="0" smtClean="0"/>
            <a:t> Test evaluieren</a:t>
          </a:r>
          <a:endParaRPr lang="de-CH" sz="1800" kern="1200" dirty="0"/>
        </a:p>
      </dsp:txBody>
      <dsp:txXfrm>
        <a:off x="1426288" y="1973570"/>
        <a:ext cx="1669230" cy="1045412"/>
      </dsp:txXfrm>
    </dsp:sp>
    <dsp:sp modelId="{FA875E98-C8E0-4492-B260-3D63FC83A898}">
      <dsp:nvSpPr>
        <dsp:cNvPr id="0" name=""/>
        <dsp:cNvSpPr/>
      </dsp:nvSpPr>
      <dsp:spPr>
        <a:xfrm>
          <a:off x="2260903" y="580716"/>
          <a:ext cx="3831120" cy="3831120"/>
        </a:xfrm>
        <a:custGeom>
          <a:avLst/>
          <a:gdLst/>
          <a:ahLst/>
          <a:cxnLst/>
          <a:rect l="0" t="0" r="0" b="0"/>
          <a:pathLst>
            <a:path>
              <a:moveTo>
                <a:pt x="198460" y="1066479"/>
              </a:moveTo>
              <a:arcTo wR="1915560" hR="1915560" stAng="12378704" swAng="163519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9A2183-D90D-4B3F-BB63-9657262DF432}" type="datetimeFigureOut">
              <a:rPr lang="de-CH" smtClean="0"/>
              <a:t>06.08.2012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D40D4-7ADD-47E5-8096-FC0CE802AD73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55476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1490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07415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64026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r>
              <a:rPr lang="de-CH" dirty="0" smtClean="0"/>
              <a:t>Christina macht Wetter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8388615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138789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572449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750964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Noch nicht bekannte Inhalte auf Videowall darstellen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Demonstration Machbarkeit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31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Noch nicht bekannte Inhalte auf Videowall darstellen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Demonstration Machbarkeit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782313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73722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24923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469731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45603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629574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Analyse und Benutzerstudie</a:t>
            </a:r>
          </a:p>
          <a:p>
            <a:pPr lvl="1"/>
            <a:r>
              <a:rPr lang="de-CH" dirty="0" err="1" smtClean="0"/>
              <a:t>Personas</a:t>
            </a:r>
            <a:r>
              <a:rPr lang="de-CH" dirty="0" smtClean="0"/>
              <a:t> &amp; Szenarien</a:t>
            </a:r>
          </a:p>
          <a:p>
            <a:pPr lvl="1"/>
            <a:r>
              <a:rPr lang="de-CH" dirty="0" err="1" smtClean="0"/>
              <a:t>Kinect</a:t>
            </a:r>
            <a:endParaRPr lang="de-CH" dirty="0" smtClean="0"/>
          </a:p>
          <a:p>
            <a:pPr lvl="1"/>
            <a:r>
              <a:rPr lang="de-CH" dirty="0" smtClean="0"/>
              <a:t>Interaktionstechniken (Ausarbeiten, Bewerten [Wizard </a:t>
            </a:r>
            <a:r>
              <a:rPr lang="de-CH" dirty="0" err="1" smtClean="0"/>
              <a:t>of</a:t>
            </a:r>
            <a:r>
              <a:rPr lang="de-CH" dirty="0" smtClean="0"/>
              <a:t> Oz, </a:t>
            </a:r>
            <a:r>
              <a:rPr lang="de-CH" dirty="0" err="1" smtClean="0"/>
              <a:t>Usability</a:t>
            </a:r>
            <a:r>
              <a:rPr lang="de-CH" dirty="0" smtClean="0"/>
              <a:t> Tests], Verfeinern)</a:t>
            </a:r>
          </a:p>
          <a:p>
            <a:r>
              <a:rPr lang="de-CH" dirty="0" smtClean="0"/>
              <a:t>Videowall Evaluation</a:t>
            </a:r>
          </a:p>
          <a:p>
            <a:pPr lvl="1"/>
            <a:r>
              <a:rPr lang="de-CH" dirty="0" smtClean="0"/>
              <a:t>SW/HW Konfiguration, Spezifikation </a:t>
            </a:r>
            <a:r>
              <a:rPr lang="de-CH" dirty="0" err="1" smtClean="0"/>
              <a:t>Vidowall</a:t>
            </a:r>
            <a:r>
              <a:rPr lang="de-CH" dirty="0" smtClean="0"/>
              <a:t> HW + Experimente, Poster Studie, Lesbarkeit, Konfiguration Videowall 3x3, …</a:t>
            </a:r>
          </a:p>
          <a:p>
            <a:r>
              <a:rPr lang="de-CH" dirty="0" smtClean="0"/>
              <a:t>Wartung: Publisher [Studenten, Sekretariat, Andere], CMS</a:t>
            </a:r>
          </a:p>
          <a:p>
            <a:r>
              <a:rPr lang="de-CH" dirty="0" smtClean="0"/>
              <a:t>Erweiterbarkeit: Andere Medien auf Videowall, Mini-Spiele, </a:t>
            </a:r>
            <a:r>
              <a:rPr lang="de-CH" dirty="0" err="1" smtClean="0"/>
              <a:t>Plug-ins</a:t>
            </a:r>
            <a:endParaRPr lang="de-CH" dirty="0" smtClean="0"/>
          </a:p>
          <a:p>
            <a:r>
              <a:rPr lang="de-CH" dirty="0" smtClean="0"/>
              <a:t>Technischer Prototyp: gute Wartbarkeit, </a:t>
            </a:r>
            <a:r>
              <a:rPr lang="de-CH" dirty="0" err="1" smtClean="0"/>
              <a:t>Plug-in</a:t>
            </a:r>
            <a:r>
              <a:rPr lang="de-CH" dirty="0" smtClean="0"/>
              <a:t>, Demonstration Machbarkeit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379787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Risiken</a:t>
            </a:r>
            <a:r>
              <a:rPr lang="de-CH" dirty="0" smtClean="0"/>
              <a:t>:</a:t>
            </a:r>
            <a:r>
              <a:rPr lang="de-CH" baseline="0" dirty="0" smtClean="0"/>
              <a:t> zu Beginn minimiert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43549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Wizard </a:t>
            </a:r>
            <a:r>
              <a:rPr lang="de-CH" dirty="0" err="1" smtClean="0"/>
              <a:t>of</a:t>
            </a:r>
            <a:r>
              <a:rPr lang="de-CH" dirty="0" smtClean="0"/>
              <a:t> Oz, </a:t>
            </a:r>
            <a:r>
              <a:rPr lang="de-CH" dirty="0" err="1" smtClean="0"/>
              <a:t>Usability</a:t>
            </a:r>
            <a:r>
              <a:rPr lang="de-CH" dirty="0" smtClean="0"/>
              <a:t> </a:t>
            </a:r>
            <a:r>
              <a:rPr lang="de-CH" dirty="0" smtClean="0"/>
              <a:t>Tests</a:t>
            </a:r>
          </a:p>
          <a:p>
            <a:r>
              <a:rPr lang="de-CH" dirty="0" smtClean="0"/>
              <a:t>verschiedene </a:t>
            </a:r>
            <a:r>
              <a:rPr lang="de-CH" dirty="0" err="1" smtClean="0"/>
              <a:t>Personas</a:t>
            </a:r>
            <a:r>
              <a:rPr lang="de-CH" dirty="0" smtClean="0"/>
              <a:t> aufsagen…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81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Wizard </a:t>
            </a:r>
            <a:r>
              <a:rPr lang="de-CH" dirty="0" err="1" smtClean="0"/>
              <a:t>of</a:t>
            </a:r>
            <a:r>
              <a:rPr lang="de-CH" dirty="0" smtClean="0"/>
              <a:t> Oz, </a:t>
            </a:r>
            <a:r>
              <a:rPr lang="de-CH" dirty="0" err="1" smtClean="0"/>
              <a:t>Usability</a:t>
            </a:r>
            <a:r>
              <a:rPr lang="de-CH" dirty="0" smtClean="0"/>
              <a:t> </a:t>
            </a:r>
            <a:r>
              <a:rPr lang="de-CH" dirty="0" smtClean="0"/>
              <a:t>Tests</a:t>
            </a:r>
          </a:p>
          <a:p>
            <a:r>
              <a:rPr lang="de-CH" dirty="0" smtClean="0"/>
              <a:t>verschiedene </a:t>
            </a:r>
            <a:r>
              <a:rPr lang="de-CH" dirty="0" err="1" smtClean="0"/>
              <a:t>Personas</a:t>
            </a:r>
            <a:r>
              <a:rPr lang="de-CH" dirty="0" smtClean="0"/>
              <a:t> aufsagen…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810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</a:p>
          <a:p>
            <a:r>
              <a:rPr lang="de-CH" dirty="0" smtClean="0"/>
              <a:t>Wizard </a:t>
            </a:r>
            <a:r>
              <a:rPr lang="de-CH" dirty="0" err="1" smtClean="0"/>
              <a:t>of</a:t>
            </a:r>
            <a:r>
              <a:rPr lang="de-CH" dirty="0" smtClean="0"/>
              <a:t> Oz, </a:t>
            </a:r>
            <a:r>
              <a:rPr lang="de-CH" dirty="0" err="1" smtClean="0"/>
              <a:t>Usability</a:t>
            </a:r>
            <a:r>
              <a:rPr lang="de-CH" dirty="0" smtClean="0"/>
              <a:t> </a:t>
            </a:r>
            <a:r>
              <a:rPr lang="de-CH" dirty="0" smtClean="0"/>
              <a:t>Tests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Definieren, Bewerten, Verfeinern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976810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36292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CD40D4-7ADD-47E5-8096-FC0CE802AD73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14164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1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F2A06C8-D356-4E2D-A3FC-A5BA579B68BB}" type="datetime1">
              <a:rPr lang="de-DE" smtClean="0"/>
              <a:t>06.08.2012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742AA1-CEDB-43CB-92DC-F9063507D782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8B0B602-BCF7-4DE7-846E-CE7E0F015D53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B98BD4D-6BF2-4875-97EF-D5E165ACD66B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1B53CD-5114-4059-BA6C-4406A9EA28EE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3CCBD64-6497-42B6-8412-3D797F93EDAE}" type="datetime1">
              <a:rPr lang="de-DE" smtClean="0"/>
              <a:t>06.08.2012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69F4195-6FF7-4858-B281-A8EB06BBD328}" type="datetime1">
              <a:rPr lang="de-DE" smtClean="0"/>
              <a:t>06.08.2012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F3F7B4-0A67-475F-9F09-AD875216919C}" type="datetime1">
              <a:rPr lang="de-DE" smtClean="0"/>
              <a:t>06.08.2012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BA2009A4-99EA-4053-86E0-5C78E3D36413}" type="datetime1">
              <a:rPr lang="de-DE" smtClean="0"/>
              <a:t>06.08.2012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F781038A-D4B4-4126-8287-85CF34BA3E41}" type="datetime1">
              <a:rPr lang="de-DE" smtClean="0"/>
              <a:t>06.08.2012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dirty="0" smtClean="0"/>
              <a:t>Titelmasterformat durch Klicken bearbeiten</a:t>
            </a:r>
            <a:endParaRPr kumimoji="0" lang="en-US" dirty="0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F71C6DD2-D544-431D-9D1C-10B67B6A0DCF}" type="datetime1">
              <a:rPr lang="de-DE" smtClean="0"/>
              <a:t>06.08.2012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r>
              <a:rPr lang="de-DE" dirty="0" smtClean="0"/>
              <a:t>HSR Videowall</a:t>
            </a:r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1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dirty="0" smtClean="0"/>
              <a:t>HSR Videowall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Bachelorarbeit FS 2012</a:t>
            </a:r>
          </a:p>
          <a:p>
            <a:r>
              <a:rPr lang="de-CH" dirty="0" smtClean="0"/>
              <a:t>Lukas Elmer, Christina Heidt, Delia Treichler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50142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B98BD4D-6BF2-4875-97EF-D5E165ACD66B}" type="datetime1">
              <a:rPr lang="de-DE" smtClean="0"/>
              <a:t>06.08.2012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9218" name="Picture 2" descr="D:\_svn\svn_video_wall.elmermx.ch\code\video_wall\trunk\VideoWall\Extensions\PosterApp\Files\1_Poster_VideoWall.pdf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298318"/>
            <a:ext cx="9312840" cy="658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4045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DF12DD4B-EF3A-4B46-A36A-C8BB907269E8}" type="datetime1">
              <a:rPr lang="de-DE" smtClean="0"/>
              <a:t>06.08.2012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-86024" y="298318"/>
            <a:ext cx="9267847" cy="6587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5755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Darstellung</a:t>
            </a:r>
          </a:p>
          <a:p>
            <a:pPr lvl="1"/>
            <a:r>
              <a:rPr lang="de-CH" dirty="0" smtClean="0"/>
              <a:t>Poster, Lesbarkeit</a:t>
            </a:r>
          </a:p>
          <a:p>
            <a:pPr lvl="1"/>
            <a:r>
              <a:rPr lang="de-CH" dirty="0" smtClean="0"/>
              <a:t>Andere interessante Inhalte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Videowall Evaluation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3244-3503-4ED4-ACB4-8FEAB36B3B88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376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SW/HW Konfiguration</a:t>
            </a:r>
          </a:p>
          <a:p>
            <a:pPr lvl="1"/>
            <a:r>
              <a:rPr lang="de-CH" dirty="0" smtClean="0"/>
              <a:t>Monitorkonstellation</a:t>
            </a:r>
          </a:p>
          <a:p>
            <a:pPr lvl="1"/>
            <a:r>
              <a:rPr lang="de-CH" dirty="0"/>
              <a:t>Auflösung VS Performance</a:t>
            </a:r>
          </a:p>
          <a:p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Videowall Evaluation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3244-3503-4ED4-ACB4-8FEAB36B3B88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1637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B98BD4D-6BF2-4875-97EF-D5E165ACD66B}" type="datetime1">
              <a:rPr lang="de-DE" smtClean="0"/>
              <a:t>06.08.2012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pic>
        <p:nvPicPr>
          <p:cNvPr id="7" name="Picture 3" descr="D:\_svn\svn_video_wall.elmermx.ch\doc\Bericht\04_Technischer Bericht\03_Vorstudie\Ansicht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528" y="-387424"/>
            <a:ext cx="5082944" cy="71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77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44A63244-3503-4ED4-ACB4-8FEAB36B3B88}" type="datetime1">
              <a:rPr lang="de-DE" smtClean="0"/>
              <a:pPr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pPr/>
              <a:t>15</a:t>
            </a:fld>
            <a:endParaRPr lang="de-DE"/>
          </a:p>
        </p:txBody>
      </p:sp>
      <p:pic>
        <p:nvPicPr>
          <p:cNvPr id="5122" name="Picture 2" descr="D:\_svn\svn_video_wall.elmermx.ch\doc\Bericht\04_Technischer Bericht\03_Vorstudie\foto testhardwar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7384"/>
            <a:ext cx="9299096" cy="6974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918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Einfach austauschbar, </a:t>
            </a:r>
            <a:r>
              <a:rPr lang="de-CH" dirty="0" smtClean="0"/>
              <a:t>erweiterbar</a:t>
            </a:r>
          </a:p>
          <a:p>
            <a:pPr lvl="1"/>
            <a:r>
              <a:rPr lang="de-CH" dirty="0" smtClean="0"/>
              <a:t>Z.B. Mini-Spiele, Videos, Wetter, …</a:t>
            </a:r>
          </a:p>
          <a:p>
            <a:pPr lvl="1"/>
            <a:r>
              <a:rPr lang="de-CH" dirty="0" smtClean="0"/>
              <a:t>Z.B. von Studenten</a:t>
            </a:r>
          </a:p>
          <a:p>
            <a:pPr lvl="1"/>
            <a:r>
              <a:rPr lang="de-CH" dirty="0"/>
              <a:t>Lose </a:t>
            </a:r>
            <a:r>
              <a:rPr lang="de-CH" dirty="0" smtClean="0"/>
              <a:t>Kopplung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Plug-in</a:t>
            </a:r>
            <a:r>
              <a:rPr lang="de-CH" dirty="0" smtClean="0"/>
              <a:t> Framework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3221D9-D354-4EF9-9F02-0FCAACB7FF10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pic>
        <p:nvPicPr>
          <p:cNvPr id="6147" name="Picture 3" descr="D:\_svn\svn_video_wall.elmermx.ch\doc\Bericht\04_Technischer Bericht\05_Domain Analyse\screen_map\screen_map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04" y="3284984"/>
            <a:ext cx="8727784" cy="2565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075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033221D9-D354-4EF9-9F02-0FCAACB7FF10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pic>
        <p:nvPicPr>
          <p:cNvPr id="7170" name="Picture 2" descr="D:\_svn\svn_video_wall.elmermx.ch\doc\media\poster\SequenceDiagramLoadExtension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51317"/>
            <a:ext cx="7397497" cy="6346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5911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Viele verschiedene Bereiche</a:t>
            </a:r>
          </a:p>
          <a:p>
            <a:r>
              <a:rPr lang="de-CH" dirty="0" smtClean="0"/>
              <a:t>HW / SW Evaluation</a:t>
            </a:r>
          </a:p>
          <a:p>
            <a:pPr lvl="1"/>
            <a:r>
              <a:rPr lang="de-CH" dirty="0" smtClean="0"/>
              <a:t>Viele Monitore, hohe Auflösung mit WPF</a:t>
            </a:r>
          </a:p>
          <a:p>
            <a:pPr lvl="1"/>
            <a:r>
              <a:rPr lang="de-CH" dirty="0" smtClean="0"/>
              <a:t>Grafikkarten Konfiguration</a:t>
            </a:r>
          </a:p>
          <a:p>
            <a:r>
              <a:rPr lang="de-CH" dirty="0" smtClean="0"/>
              <a:t>Neues Interaktionskonzept mit </a:t>
            </a:r>
            <a:r>
              <a:rPr lang="de-CH" dirty="0" err="1" smtClean="0"/>
              <a:t>Kinect</a:t>
            </a:r>
            <a:endParaRPr lang="de-CH" dirty="0" smtClean="0"/>
          </a:p>
          <a:p>
            <a:r>
              <a:rPr lang="de-CH" dirty="0" smtClean="0"/>
              <a:t>Software Engineering VS </a:t>
            </a:r>
            <a:r>
              <a:rPr lang="de-CH" dirty="0" err="1" smtClean="0"/>
              <a:t>Prototyping</a:t>
            </a:r>
            <a:endParaRPr lang="de-CH" dirty="0" smtClean="0"/>
          </a:p>
          <a:p>
            <a:r>
              <a:rPr lang="de-CH" dirty="0" smtClean="0"/>
              <a:t>Dokumentation</a:t>
            </a:r>
          </a:p>
          <a:p>
            <a:pPr lvl="1"/>
            <a:r>
              <a:rPr lang="de-CH" dirty="0" smtClean="0"/>
              <a:t>Z.B. Demomodus Ideen dokumentiert</a:t>
            </a:r>
          </a:p>
          <a:p>
            <a:r>
              <a:rPr lang="de-CH" dirty="0" smtClean="0"/>
              <a:t>Viele Personen &amp; Meinungen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Herausforderungen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01FBCB-A81B-4C18-B006-071855DD7EA6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91334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Erreicht</a:t>
            </a:r>
          </a:p>
          <a:p>
            <a:pPr lvl="1"/>
            <a:r>
              <a:rPr lang="de-CH" dirty="0"/>
              <a:t>Analyse und </a:t>
            </a:r>
            <a:r>
              <a:rPr lang="de-CH" dirty="0" smtClean="0"/>
              <a:t>Benutzerstudie</a:t>
            </a:r>
          </a:p>
          <a:p>
            <a:pPr lvl="1"/>
            <a:r>
              <a:rPr lang="de-CH" dirty="0" smtClean="0"/>
              <a:t>Videowall Evaluation</a:t>
            </a:r>
          </a:p>
          <a:p>
            <a:pPr lvl="1"/>
            <a:r>
              <a:rPr lang="de-CH" dirty="0" err="1" smtClean="0"/>
              <a:t>Plug-in</a:t>
            </a:r>
            <a:r>
              <a:rPr lang="de-CH" dirty="0" smtClean="0"/>
              <a:t> Framework</a:t>
            </a:r>
          </a:p>
          <a:p>
            <a:pPr lvl="1"/>
            <a:r>
              <a:rPr lang="de-CH" dirty="0" smtClean="0"/>
              <a:t>Weiterentwicklung dokumentiert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Abschluss (1/2)</a:t>
            </a:r>
            <a:endParaRPr lang="de-CH" dirty="0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05A8-2BD4-4626-8AA4-F10EEDB68282}" type="datetime1">
              <a:rPr lang="de-DE" smtClean="0"/>
              <a:t>06.08.2012</a:t>
            </a:fld>
            <a:endParaRPr lang="de-DE"/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89212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Aufgabe</a:t>
            </a:r>
          </a:p>
          <a:p>
            <a:r>
              <a:rPr lang="de-CH" dirty="0" smtClean="0"/>
              <a:t>Vorgehen</a:t>
            </a:r>
          </a:p>
          <a:p>
            <a:r>
              <a:rPr lang="de-CH" dirty="0" smtClean="0"/>
              <a:t>Details</a:t>
            </a:r>
          </a:p>
          <a:p>
            <a:pPr lvl="1"/>
            <a:r>
              <a:rPr lang="de-CH" dirty="0" smtClean="0"/>
              <a:t>Analyse und </a:t>
            </a:r>
            <a:r>
              <a:rPr lang="de-CH" dirty="0"/>
              <a:t>Benutzerstudie</a:t>
            </a:r>
            <a:endParaRPr lang="de-CH" dirty="0" smtClean="0"/>
          </a:p>
          <a:p>
            <a:pPr lvl="1"/>
            <a:r>
              <a:rPr lang="de-CH" dirty="0" smtClean="0"/>
              <a:t>Videowall Evaluation</a:t>
            </a:r>
          </a:p>
          <a:p>
            <a:pPr lvl="1"/>
            <a:r>
              <a:rPr lang="de-CH" dirty="0" err="1" smtClean="0"/>
              <a:t>Plug-in</a:t>
            </a:r>
            <a:r>
              <a:rPr lang="de-CH" dirty="0" smtClean="0"/>
              <a:t> Framework</a:t>
            </a:r>
          </a:p>
          <a:p>
            <a:r>
              <a:rPr lang="de-CH" dirty="0" smtClean="0"/>
              <a:t>Herausforderungen</a:t>
            </a:r>
          </a:p>
          <a:p>
            <a:r>
              <a:rPr lang="de-CH" dirty="0" smtClean="0"/>
              <a:t>Abschluss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Einführung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26D7A4-2B03-46BB-9C86-ABEAEF2AB5FE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95647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Weiterentwicklung</a:t>
            </a:r>
          </a:p>
          <a:p>
            <a:pPr lvl="1"/>
            <a:r>
              <a:rPr lang="de-CH" dirty="0" smtClean="0"/>
              <a:t>Videowall beschaffen</a:t>
            </a:r>
          </a:p>
          <a:p>
            <a:pPr lvl="1"/>
            <a:r>
              <a:rPr lang="de-CH" dirty="0" smtClean="0"/>
              <a:t>CMS </a:t>
            </a:r>
            <a:r>
              <a:rPr lang="de-CH" dirty="0"/>
              <a:t>entwickeln</a:t>
            </a:r>
          </a:p>
          <a:p>
            <a:pPr lvl="1"/>
            <a:r>
              <a:rPr lang="de-CH" dirty="0" smtClean="0"/>
              <a:t>Weitere </a:t>
            </a:r>
            <a:r>
              <a:rPr lang="de-CH" dirty="0" err="1" smtClean="0"/>
              <a:t>Plug-ins</a:t>
            </a:r>
            <a:r>
              <a:rPr lang="de-CH" dirty="0" smtClean="0"/>
              <a:t> entwickeln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Abschluss (2/2)</a:t>
            </a:r>
            <a:endParaRPr lang="de-CH" dirty="0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DB019-745C-4C2E-B407-4C6173967862}" type="datetime1">
              <a:rPr lang="de-DE" smtClean="0"/>
              <a:t>06.08.2012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0251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4294967295"/>
          </p:nvPr>
        </p:nvSpPr>
        <p:spPr>
          <a:xfrm>
            <a:off x="6727032" y="6407944"/>
            <a:ext cx="1920240" cy="365760"/>
          </a:xfrm>
        </p:spPr>
        <p:txBody>
          <a:bodyPr/>
          <a:lstStyle/>
          <a:p>
            <a:fld id="{9B98BD4D-6BF2-4875-97EF-D5E165ACD66B}" type="datetime1">
              <a:rPr lang="de-DE" smtClean="0"/>
              <a:t>06.08.2012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4294967295"/>
          </p:nvPr>
        </p:nvSpPr>
        <p:spPr>
          <a:xfrm>
            <a:off x="4380072" y="6407944"/>
            <a:ext cx="2350681" cy="365125"/>
          </a:xfrm>
        </p:spPr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8195" name="Picture 3" descr="D:\_svn\svn_video_wall.elmermx.ch\doc\media\poster\perspektive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291056" y="1646413"/>
            <a:ext cx="9615584" cy="3133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360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Machbarkeitsstudie: </a:t>
            </a:r>
            <a:r>
              <a:rPr lang="de-CH" dirty="0" smtClean="0"/>
              <a:t>Ausstellung der Bachelor Poster auf einer Videowall</a:t>
            </a:r>
          </a:p>
          <a:p>
            <a:r>
              <a:rPr lang="de-CH" dirty="0"/>
              <a:t>Analyse und Benutzerstudie</a:t>
            </a:r>
            <a:endParaRPr lang="de-CH" dirty="0" smtClean="0"/>
          </a:p>
          <a:p>
            <a:r>
              <a:rPr lang="de-CH" dirty="0" smtClean="0"/>
              <a:t>Videowall </a:t>
            </a:r>
            <a:r>
              <a:rPr lang="de-CH" dirty="0" smtClean="0"/>
              <a:t>Evaluation</a:t>
            </a:r>
          </a:p>
          <a:p>
            <a:r>
              <a:rPr lang="de-CH" dirty="0" smtClean="0"/>
              <a:t>Wartung</a:t>
            </a:r>
          </a:p>
          <a:p>
            <a:r>
              <a:rPr lang="de-CH" dirty="0" smtClean="0"/>
              <a:t>Erweiterbarkeit</a:t>
            </a:r>
          </a:p>
          <a:p>
            <a:r>
              <a:rPr lang="de-CH" dirty="0" smtClean="0"/>
              <a:t>Technischer Prototyp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Aufgabe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3D3CC-6874-4C64-B276-BF3E937877D5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9391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16 Sprints</a:t>
            </a:r>
          </a:p>
          <a:p>
            <a:r>
              <a:rPr lang="de-CH" dirty="0" smtClean="0"/>
              <a:t>User </a:t>
            </a:r>
            <a:r>
              <a:rPr lang="de-CH" dirty="0" err="1" smtClean="0"/>
              <a:t>Centered</a:t>
            </a:r>
            <a:r>
              <a:rPr lang="de-CH" dirty="0" smtClean="0"/>
              <a:t> Design (UCD)</a:t>
            </a:r>
          </a:p>
          <a:p>
            <a:r>
              <a:rPr lang="de-CH" dirty="0" smtClean="0"/>
              <a:t>Risikoorientiert</a:t>
            </a:r>
          </a:p>
          <a:p>
            <a:r>
              <a:rPr lang="de-CH" dirty="0" smtClean="0"/>
              <a:t>Scrum, User Stories</a:t>
            </a:r>
          </a:p>
          <a:p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Vorgehen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260EE-D2F9-428F-8851-5220AF0B31B0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23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/>
              <a:t>Personas</a:t>
            </a:r>
            <a:r>
              <a:rPr lang="de-CH" dirty="0"/>
              <a:t> &amp; </a:t>
            </a:r>
            <a:r>
              <a:rPr lang="de-CH" dirty="0" smtClean="0"/>
              <a:t>Szenarien</a:t>
            </a:r>
          </a:p>
          <a:p>
            <a:pPr lvl="1"/>
            <a:r>
              <a:rPr lang="de-CH" dirty="0" smtClean="0"/>
              <a:t>Umfragen</a:t>
            </a:r>
          </a:p>
          <a:p>
            <a:pPr lvl="1"/>
            <a:r>
              <a:rPr lang="de-CH" dirty="0" err="1" smtClean="0"/>
              <a:t>Personas</a:t>
            </a:r>
            <a:endParaRPr lang="de-CH" dirty="0" smtClean="0"/>
          </a:p>
          <a:p>
            <a:pPr lvl="1"/>
            <a:r>
              <a:rPr lang="de-CH" dirty="0" smtClean="0"/>
              <a:t>Ist und Soll </a:t>
            </a:r>
            <a:r>
              <a:rPr lang="de-CH" dirty="0" smtClean="0"/>
              <a:t>Szenarien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Analyse und Benutzerstudie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E989-068F-43A0-9689-73D7E9CFB0A9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5</a:t>
            </a:fld>
            <a:endParaRPr lang="de-DE"/>
          </a:p>
        </p:txBody>
      </p:sp>
      <p:pic>
        <p:nvPicPr>
          <p:cNvPr id="2050" name="Picture 2" descr="D:\_svn\svn_video_wall.elmermx.ch\doc\media\prezi\fragebogen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577" y="3140968"/>
            <a:ext cx="3239455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feil nach rechts 6"/>
          <p:cNvSpPr/>
          <p:nvPr/>
        </p:nvSpPr>
        <p:spPr>
          <a:xfrm>
            <a:off x="4860032" y="4581128"/>
            <a:ext cx="108012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9" name="Picture 15"/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33" t="31612" r="8453" b="8552"/>
          <a:stretch/>
        </p:blipFill>
        <p:spPr bwMode="auto">
          <a:xfrm>
            <a:off x="6210937" y="3284984"/>
            <a:ext cx="1889455" cy="278141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25017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err="1" smtClean="0"/>
              <a:t>Kinect</a:t>
            </a:r>
            <a:r>
              <a:rPr lang="de-CH" dirty="0" smtClean="0"/>
              <a:t> </a:t>
            </a:r>
            <a:r>
              <a:rPr lang="de-CH" dirty="0" smtClean="0"/>
              <a:t>(technische Möglichkeiten)</a:t>
            </a:r>
          </a:p>
          <a:p>
            <a:pPr lvl="1"/>
            <a:r>
              <a:rPr lang="de-CH" dirty="0" smtClean="0"/>
              <a:t>Benutzerbeobachtung (wo, wie viel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Analyse und Benutzerstudie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E989-068F-43A0-9689-73D7E9CFB0A9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6</a:t>
            </a:fld>
            <a:endParaRPr lang="de-DE"/>
          </a:p>
        </p:txBody>
      </p:sp>
      <p:pic>
        <p:nvPicPr>
          <p:cNvPr id="3075" name="Picture 3" descr="D:\_svn\svn_video_wall.elmermx.ch\doc\Bericht\03_Management Summary\Abstandauswertung_KinectZonen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4" b="34588"/>
          <a:stretch/>
        </p:blipFill>
        <p:spPr bwMode="auto">
          <a:xfrm>
            <a:off x="251520" y="2594792"/>
            <a:ext cx="8712968" cy="321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1396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Interaktionstechniken entwickeln</a:t>
            </a:r>
            <a:endParaRPr lang="de-CH" dirty="0" smtClean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Analyse und Benutzerstudie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7E989-068F-43A0-9689-73D7E9CFB0A9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7</a:t>
            </a:fld>
            <a:endParaRPr lang="de-DE"/>
          </a:p>
        </p:txBody>
      </p:sp>
      <p:pic>
        <p:nvPicPr>
          <p:cNvPr id="4098" name="Picture 2" descr="D:\_svn\svn_video_wall.elmermx.ch\doc\Bericht\04_Technischer Bericht\08_Realisierung und Test\fotos_testdurchführung\27.03.12 - 4_bearbeite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0368" y="2520787"/>
            <a:ext cx="4655888" cy="3471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784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Analyse und Benutzerstudie</a:t>
            </a:r>
            <a:endParaRPr lang="de-CH" dirty="0"/>
          </a:p>
        </p:txBody>
      </p:sp>
      <p:graphicFrame>
        <p:nvGraphicFramePr>
          <p:cNvPr id="4" name="Diagramm 3"/>
          <p:cNvGraphicFramePr/>
          <p:nvPr>
            <p:extLst>
              <p:ext uri="{D42A27DB-BD31-4B8C-83A1-F6EECF244321}">
                <p14:modId xmlns:p14="http://schemas.microsoft.com/office/powerpoint/2010/main" val="69862862"/>
              </p:ext>
            </p:extLst>
          </p:nvPr>
        </p:nvGraphicFramePr>
        <p:xfrm>
          <a:off x="395536" y="1412776"/>
          <a:ext cx="8352928" cy="49925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1C9897-20A4-4C20-9F35-E1951D6FC7F1}" type="datetime1">
              <a:rPr lang="de-DE" smtClean="0"/>
              <a:t>06.08.2012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177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Darstellung</a:t>
            </a:r>
          </a:p>
          <a:p>
            <a:pPr lvl="1"/>
            <a:r>
              <a:rPr lang="de-CH" dirty="0" smtClean="0"/>
              <a:t>Poster, Lesbarkeit</a:t>
            </a:r>
          </a:p>
          <a:p>
            <a:pPr lvl="1"/>
            <a:r>
              <a:rPr lang="de-CH" dirty="0" smtClean="0"/>
              <a:t>Andere interessante Inhalte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Videowall Evaluation</a:t>
            </a:r>
            <a:endParaRPr lang="de-CH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A63244-3503-4ED4-ACB4-8FEAB36B3B88}" type="datetime1">
              <a:rPr lang="de-DE" smtClean="0"/>
              <a:t>06.08.2012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 smtClean="0"/>
              <a:t>HSR Videowall</a:t>
            </a:r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141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Hyperion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465</Words>
  <Application>Microsoft Office PowerPoint</Application>
  <PresentationFormat>Bildschirmpräsentation (4:3)</PresentationFormat>
  <Paragraphs>200</Paragraphs>
  <Slides>21</Slides>
  <Notes>21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Deimos</vt:lpstr>
      <vt:lpstr>HSR Videowall</vt:lpstr>
      <vt:lpstr>Einführung</vt:lpstr>
      <vt:lpstr>Aufgabe</vt:lpstr>
      <vt:lpstr>Vorgehen</vt:lpstr>
      <vt:lpstr>Analyse und Benutzerstudie</vt:lpstr>
      <vt:lpstr>Analyse und Benutzerstudie</vt:lpstr>
      <vt:lpstr>Analyse und Benutzerstudie</vt:lpstr>
      <vt:lpstr>Analyse und Benutzerstudie</vt:lpstr>
      <vt:lpstr>Videowall Evaluation</vt:lpstr>
      <vt:lpstr>PowerPoint-Präsentation</vt:lpstr>
      <vt:lpstr>PowerPoint-Präsentation</vt:lpstr>
      <vt:lpstr>Videowall Evaluation</vt:lpstr>
      <vt:lpstr>Videowall Evaluation</vt:lpstr>
      <vt:lpstr>PowerPoint-Präsentation</vt:lpstr>
      <vt:lpstr>PowerPoint-Präsentation</vt:lpstr>
      <vt:lpstr>Plug-in Framework</vt:lpstr>
      <vt:lpstr>PowerPoint-Präsentation</vt:lpstr>
      <vt:lpstr>Herausforderungen</vt:lpstr>
      <vt:lpstr>Abschluss (1/2)</vt:lpstr>
      <vt:lpstr>Abschluss (2/2)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HSR Videowall</dc:title>
  <dc:creator>Lukas Elmer</dc:creator>
  <cp:lastModifiedBy>Lukas Elmer</cp:lastModifiedBy>
  <cp:revision>101</cp:revision>
  <dcterms:created xsi:type="dcterms:W3CDTF">2012-08-06T08:29:57Z</dcterms:created>
  <dcterms:modified xsi:type="dcterms:W3CDTF">2012-08-06T13:05:07Z</dcterms:modified>
</cp:coreProperties>
</file>